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Montserrat"/>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regular.fntdata"/><Relationship Id="rId22" Type="http://schemas.openxmlformats.org/officeDocument/2006/relationships/font" Target="fonts/Montserrat-italic.fntdata"/><Relationship Id="rId21" Type="http://schemas.openxmlformats.org/officeDocument/2006/relationships/font" Target="fonts/Montserrat-bold.fntdata"/><Relationship Id="rId24" Type="http://schemas.openxmlformats.org/officeDocument/2006/relationships/font" Target="fonts/Lato-regular.fntdata"/><Relationship Id="rId23" Type="http://schemas.openxmlformats.org/officeDocument/2006/relationships/font" Target="fonts/Montserrat-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jpg>
</file>

<file path=ppt/media/image3.jp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3c7839d3b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3c7839d3b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3c7839d3b_0_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3c7839d3b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d3c7839d3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d3c7839d3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d3c7839d3b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d3c7839d3b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d3c7839d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d3c7839d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d3c7839d3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d3c7839d3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d3c7839d3b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d3c7839d3b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d3c7839d3b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d3c7839d3b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d3c7839d3b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d3c7839d3b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d3c7839d3b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d3c7839d3b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d3c7839d3b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d3c7839d3b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1600"/>
              </a:spcBef>
              <a:spcAft>
                <a:spcPts val="0"/>
              </a:spcAft>
              <a:buSzPts val="1400"/>
              <a:buChar char="○"/>
              <a:defRPr sz="1400"/>
            </a:lvl2pPr>
            <a:lvl3pPr indent="-317500" lvl="2" marL="1371600">
              <a:spcBef>
                <a:spcPts val="1600"/>
              </a:spcBef>
              <a:spcAft>
                <a:spcPts val="0"/>
              </a:spcAft>
              <a:buSzPts val="1400"/>
              <a:buChar char="■"/>
              <a:defRPr sz="1400"/>
            </a:lvl3pPr>
            <a:lvl4pPr indent="-317500" lvl="3" marL="1828800">
              <a:spcBef>
                <a:spcPts val="1600"/>
              </a:spcBef>
              <a:spcAft>
                <a:spcPts val="0"/>
              </a:spcAft>
              <a:buSzPts val="1400"/>
              <a:buChar char="●"/>
              <a:defRPr sz="1400"/>
            </a:lvl4pPr>
            <a:lvl5pPr indent="-317500" lvl="4" marL="2286000">
              <a:spcBef>
                <a:spcPts val="1600"/>
              </a:spcBef>
              <a:spcAft>
                <a:spcPts val="0"/>
              </a:spcAft>
              <a:buSzPts val="1400"/>
              <a:buChar char="○"/>
              <a:defRPr sz="1400"/>
            </a:lvl5pPr>
            <a:lvl6pPr indent="-317500" lvl="5" marL="2743200">
              <a:spcBef>
                <a:spcPts val="1600"/>
              </a:spcBef>
              <a:spcAft>
                <a:spcPts val="0"/>
              </a:spcAft>
              <a:buSzPts val="1400"/>
              <a:buChar char="■"/>
              <a:defRPr sz="1400"/>
            </a:lvl6pPr>
            <a:lvl7pPr indent="-317500" lvl="6" marL="3200400">
              <a:spcBef>
                <a:spcPts val="1600"/>
              </a:spcBef>
              <a:spcAft>
                <a:spcPts val="0"/>
              </a:spcAft>
              <a:buSzPts val="1400"/>
              <a:buChar char="●"/>
              <a:defRPr sz="1400"/>
            </a:lvl7pPr>
            <a:lvl8pPr indent="-317500" lvl="7" marL="3657600">
              <a:spcBef>
                <a:spcPts val="1600"/>
              </a:spcBef>
              <a:spcAft>
                <a:spcPts val="0"/>
              </a:spcAft>
              <a:buSzPts val="1400"/>
              <a:buChar char="○"/>
              <a:defRPr sz="1400"/>
            </a:lvl8pPr>
            <a:lvl9pPr indent="-317500" lvl="8" marL="4114800">
              <a:spcBef>
                <a:spcPts val="1600"/>
              </a:spcBef>
              <a:spcAft>
                <a:spcPts val="1600"/>
              </a:spcAft>
              <a:buSzPts val="1400"/>
              <a:buChar char="■"/>
              <a:defRPr sz="1400"/>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640175" y="10678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Bela</a:t>
            </a:r>
            <a:endParaRPr/>
          </a:p>
          <a:p>
            <a:pPr indent="0" lvl="0" marL="0" rtl="0" algn="l">
              <a:spcBef>
                <a:spcPts val="0"/>
              </a:spcBef>
              <a:spcAft>
                <a:spcPts val="0"/>
              </a:spcAft>
              <a:buNone/>
            </a:pPr>
            <a:r>
              <a:rPr lang="en-GB"/>
              <a:t>Sound</a:t>
            </a:r>
            <a:endParaRPr/>
          </a:p>
          <a:p>
            <a:pPr indent="0" lvl="0" marL="0" rtl="0" algn="l">
              <a:spcBef>
                <a:spcPts val="0"/>
              </a:spcBef>
              <a:spcAft>
                <a:spcPts val="0"/>
              </a:spcAft>
              <a:buNone/>
            </a:pPr>
            <a:r>
              <a:rPr lang="en-GB"/>
              <a:t>Mangler</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Designed by Mitchell McDermott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Works?</a:t>
            </a:r>
            <a:endParaRPr/>
          </a:p>
        </p:txBody>
      </p:sp>
      <p:sp>
        <p:nvSpPr>
          <p:cNvPr id="289" name="Google Shape;289;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a:t>Trill Sensor</a:t>
            </a:r>
            <a:endParaRPr/>
          </a:p>
          <a:p>
            <a:pPr indent="-330200" lvl="0" marL="457200" rtl="0" algn="l">
              <a:spcBef>
                <a:spcPts val="0"/>
              </a:spcBef>
              <a:spcAft>
                <a:spcPts val="0"/>
              </a:spcAft>
              <a:buSzPts val="1600"/>
              <a:buChar char="●"/>
            </a:pPr>
            <a:r>
              <a:rPr lang="en-GB"/>
              <a:t>GUI Controller</a:t>
            </a:r>
            <a:endParaRPr/>
          </a:p>
          <a:p>
            <a:pPr indent="-330200" lvl="0" marL="457200" rtl="0" algn="l">
              <a:spcBef>
                <a:spcPts val="0"/>
              </a:spcBef>
              <a:spcAft>
                <a:spcPts val="0"/>
              </a:spcAft>
              <a:buSzPts val="1600"/>
              <a:buChar char="●"/>
            </a:pPr>
            <a:r>
              <a:rPr lang="en-GB"/>
              <a:t>Record and Playback Audio</a:t>
            </a:r>
            <a:endParaRPr/>
          </a:p>
          <a:p>
            <a:pPr indent="-330200" lvl="0" marL="457200" rtl="0" algn="l">
              <a:spcBef>
                <a:spcPts val="0"/>
              </a:spcBef>
              <a:spcAft>
                <a:spcPts val="0"/>
              </a:spcAft>
              <a:buSzPts val="1600"/>
              <a:buChar char="●"/>
            </a:pPr>
            <a:r>
              <a:rPr lang="en-GB"/>
              <a:t>FFT Pitch Scaling</a:t>
            </a:r>
            <a:endParaRPr/>
          </a:p>
          <a:p>
            <a:pPr indent="-330200" lvl="0" marL="457200" rtl="0" algn="l">
              <a:spcBef>
                <a:spcPts val="0"/>
              </a:spcBef>
              <a:spcAft>
                <a:spcPts val="0"/>
              </a:spcAft>
              <a:buSzPts val="1600"/>
              <a:buChar char="●"/>
            </a:pPr>
            <a:r>
              <a:rPr lang="en-GB"/>
              <a:t>FFT Robotisation</a:t>
            </a:r>
            <a:endParaRPr/>
          </a:p>
          <a:p>
            <a:pPr indent="-330200" lvl="0" marL="457200" rtl="0" algn="l">
              <a:spcBef>
                <a:spcPts val="0"/>
              </a:spcBef>
              <a:spcAft>
                <a:spcPts val="0"/>
              </a:spcAft>
              <a:buSzPts val="1600"/>
              <a:buChar char="●"/>
            </a:pPr>
            <a:r>
              <a:rPr lang="en-GB"/>
              <a:t>FFT Whisperisation</a:t>
            </a:r>
            <a:endParaRPr/>
          </a:p>
          <a:p>
            <a:pPr indent="-330200" lvl="0" marL="457200" rtl="0" algn="l">
              <a:spcBef>
                <a:spcPts val="0"/>
              </a:spcBef>
              <a:spcAft>
                <a:spcPts val="0"/>
              </a:spcAft>
              <a:buSzPts val="1600"/>
              <a:buChar char="●"/>
            </a:pPr>
            <a:r>
              <a:rPr lang="en-GB"/>
              <a:t>Loop Length Manipulation</a:t>
            </a:r>
            <a:endParaRPr/>
          </a:p>
          <a:p>
            <a:pPr indent="-330200" lvl="0" marL="457200" rtl="0" algn="l">
              <a:spcBef>
                <a:spcPts val="0"/>
              </a:spcBef>
              <a:spcAft>
                <a:spcPts val="0"/>
              </a:spcAft>
              <a:buSzPts val="1600"/>
              <a:buChar char="●"/>
            </a:pPr>
            <a:r>
              <a:rPr lang="en-GB"/>
              <a:t>Reverse Playback</a:t>
            </a:r>
            <a:endParaRPr/>
          </a:p>
          <a:p>
            <a:pPr indent="-330200" lvl="0" marL="457200" rtl="0" algn="l">
              <a:spcBef>
                <a:spcPts val="0"/>
              </a:spcBef>
              <a:spcAft>
                <a:spcPts val="0"/>
              </a:spcAft>
              <a:buSzPts val="1600"/>
              <a:buChar char="●"/>
            </a:pPr>
            <a:r>
              <a:rPr lang="en-GB"/>
              <a:t>Speed of Playback</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To Improve?</a:t>
            </a:r>
            <a:endParaRPr/>
          </a:p>
        </p:txBody>
      </p:sp>
      <p:sp>
        <p:nvSpPr>
          <p:cNvPr id="295" name="Google Shape;295;p27"/>
          <p:cNvSpPr txBox="1"/>
          <p:nvPr>
            <p:ph idx="1" type="body"/>
          </p:nvPr>
        </p:nvSpPr>
        <p:spPr>
          <a:xfrm>
            <a:off x="1297500" y="1230675"/>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a:t>FFT Time Scaling</a:t>
            </a:r>
            <a:endParaRPr/>
          </a:p>
          <a:p>
            <a:pPr indent="-330200" lvl="0" marL="457200" rtl="0" algn="l">
              <a:spcBef>
                <a:spcPts val="0"/>
              </a:spcBef>
              <a:spcAft>
                <a:spcPts val="0"/>
              </a:spcAft>
              <a:buSzPts val="1600"/>
              <a:buChar char="●"/>
            </a:pPr>
            <a:r>
              <a:rPr lang="en-GB"/>
              <a:t>Speed Up Playback</a:t>
            </a:r>
            <a:endParaRPr/>
          </a:p>
          <a:p>
            <a:pPr indent="-330200" lvl="0" marL="457200" rtl="0" algn="l">
              <a:spcBef>
                <a:spcPts val="0"/>
              </a:spcBef>
              <a:spcAft>
                <a:spcPts val="0"/>
              </a:spcAft>
              <a:buSzPts val="1600"/>
              <a:buChar char="●"/>
            </a:pPr>
            <a:r>
              <a:rPr lang="en-GB"/>
              <a:t>Standalone Device (Requires More Sensors, Buttons, Pots)</a:t>
            </a:r>
            <a:endParaRPr/>
          </a:p>
          <a:p>
            <a:pPr indent="-330200" lvl="0" marL="457200" rtl="0" algn="l">
              <a:spcBef>
                <a:spcPts val="0"/>
              </a:spcBef>
              <a:spcAft>
                <a:spcPts val="0"/>
              </a:spcAft>
              <a:buSzPts val="1600"/>
              <a:buChar char="●"/>
            </a:pPr>
            <a:r>
              <a:rPr lang="en-GB"/>
              <a:t>Automatically Return to Play Mode</a:t>
            </a:r>
            <a:endParaRPr/>
          </a:p>
          <a:p>
            <a:pPr indent="-330200" lvl="0" marL="457200" rtl="0" algn="l">
              <a:spcBef>
                <a:spcPts val="0"/>
              </a:spcBef>
              <a:spcAft>
                <a:spcPts val="0"/>
              </a:spcAft>
              <a:buSzPts val="1600"/>
              <a:buChar char="●"/>
            </a:pPr>
            <a:r>
              <a:rPr lang="en-GB"/>
              <a:t>User Definition of Max Record Time</a:t>
            </a:r>
            <a:endParaRPr/>
          </a:p>
          <a:p>
            <a:pPr indent="-330200" lvl="0" marL="457200" rtl="0" algn="l">
              <a:spcBef>
                <a:spcPts val="0"/>
              </a:spcBef>
              <a:spcAft>
                <a:spcPts val="0"/>
              </a:spcAft>
              <a:buSzPts val="1600"/>
              <a:buChar char="●"/>
            </a:pPr>
            <a:r>
              <a:rPr lang="en-GB"/>
              <a:t>User Definition of Max Division of Loop Length</a:t>
            </a:r>
            <a:endParaRPr/>
          </a:p>
          <a:p>
            <a:pPr indent="-330200" lvl="0" marL="457200" rtl="0" algn="l">
              <a:spcBef>
                <a:spcPts val="0"/>
              </a:spcBef>
              <a:spcAft>
                <a:spcPts val="0"/>
              </a:spcAft>
              <a:buSzPts val="1600"/>
              <a:buChar char="●"/>
            </a:pPr>
            <a:r>
              <a:rPr lang="en-GB"/>
              <a:t>Stereo Audio</a:t>
            </a:r>
            <a:endParaRPr/>
          </a:p>
          <a:p>
            <a:pPr indent="-330200" lvl="0" marL="457200" rtl="0" algn="l">
              <a:spcBef>
                <a:spcPts val="0"/>
              </a:spcBef>
              <a:spcAft>
                <a:spcPts val="0"/>
              </a:spcAft>
              <a:buSzPts val="1600"/>
              <a:buChar char="●"/>
            </a:pPr>
            <a:r>
              <a:rPr lang="en-GB"/>
              <a:t>Fix bugs occasional bugs from Hop Size and FFT Size</a:t>
            </a:r>
            <a:endParaRPr/>
          </a:p>
          <a:p>
            <a:pPr indent="-330200" lvl="0" marL="457200" rtl="0" algn="l">
              <a:spcBef>
                <a:spcPts val="0"/>
              </a:spcBef>
              <a:spcAft>
                <a:spcPts val="0"/>
              </a:spcAft>
              <a:buSzPts val="1600"/>
              <a:buChar char="●"/>
            </a:pPr>
            <a:r>
              <a:rPr lang="en-GB"/>
              <a:t>Fix bugs occasional segmentation fault from switching between Play Mode and Record Mode</a:t>
            </a:r>
            <a:endParaRPr/>
          </a:p>
          <a:p>
            <a:pPr indent="-330200" lvl="0" marL="457200" rtl="0" algn="l">
              <a:spcBef>
                <a:spcPts val="0"/>
              </a:spcBef>
              <a:spcAft>
                <a:spcPts val="0"/>
              </a:spcAft>
              <a:buSzPts val="1600"/>
              <a:buChar char="●"/>
            </a:pPr>
            <a:r>
              <a:rPr lang="en-GB"/>
              <a:t>Fix silence introduced after Max Record Time is reached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8"/>
          <p:cNvSpPr txBox="1"/>
          <p:nvPr>
            <p:ph type="title"/>
          </p:nvPr>
        </p:nvSpPr>
        <p:spPr>
          <a:xfrm>
            <a:off x="645300" y="1460800"/>
            <a:ext cx="39267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Acknowledgement</a:t>
            </a:r>
            <a:endParaRPr/>
          </a:p>
        </p:txBody>
      </p:sp>
      <p:sp>
        <p:nvSpPr>
          <p:cNvPr id="301" name="Google Shape;301;p28"/>
          <p:cNvSpPr txBox="1"/>
          <p:nvPr>
            <p:ph idx="1" type="body"/>
          </p:nvPr>
        </p:nvSpPr>
        <p:spPr>
          <a:xfrm>
            <a:off x="645300" y="2319175"/>
            <a:ext cx="8210100" cy="1988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1200">
                <a:solidFill>
                  <a:srgbClr val="D9D9D9"/>
                </a:solidFill>
                <a:highlight>
                  <a:srgbClr val="282C34"/>
                </a:highlight>
                <a:latin typeface="Courier New"/>
                <a:ea typeface="Courier New"/>
                <a:cs typeface="Courier New"/>
                <a:sym typeface="Courier New"/>
              </a:rPr>
              <a:t>Thank you to Akito von Troyer and Gabriel Ball for their guidance and patient assistance in helping me problem solve through the creation of this program.</a:t>
            </a:r>
            <a:endParaRPr sz="1200">
              <a:solidFill>
                <a:srgbClr val="D9D9D9"/>
              </a:solidFill>
              <a:highlight>
                <a:srgbClr val="282C34"/>
              </a:highlight>
              <a:latin typeface="Courier New"/>
              <a:ea typeface="Courier New"/>
              <a:cs typeface="Courier New"/>
              <a:sym typeface="Courier New"/>
            </a:endParaRPr>
          </a:p>
          <a:p>
            <a:pPr indent="0" lvl="0" marL="0" rtl="0" algn="l">
              <a:lnSpc>
                <a:spcPct val="150000"/>
              </a:lnSpc>
              <a:spcBef>
                <a:spcPts val="0"/>
              </a:spcBef>
              <a:spcAft>
                <a:spcPts val="0"/>
              </a:spcAft>
              <a:buNone/>
            </a:pPr>
            <a:r>
              <a:t/>
            </a:r>
            <a:endParaRPr sz="1200">
              <a:solidFill>
                <a:srgbClr val="D9D9D9"/>
              </a:solidFill>
              <a:latin typeface="Arial"/>
              <a:ea typeface="Arial"/>
              <a:cs typeface="Arial"/>
              <a:sym typeface="Arial"/>
            </a:endParaRPr>
          </a:p>
          <a:p>
            <a:pPr indent="0" lvl="0" marL="0" rtl="0" algn="l">
              <a:lnSpc>
                <a:spcPct val="150000"/>
              </a:lnSpc>
              <a:spcBef>
                <a:spcPts val="0"/>
              </a:spcBef>
              <a:spcAft>
                <a:spcPts val="0"/>
              </a:spcAft>
              <a:buNone/>
            </a:pPr>
            <a:r>
              <a:rPr lang="en-GB" sz="1200">
                <a:solidFill>
                  <a:srgbClr val="D9D9D9"/>
                </a:solidFill>
                <a:highlight>
                  <a:srgbClr val="282C34"/>
                </a:highlight>
                <a:latin typeface="Courier New"/>
                <a:ea typeface="Courier New"/>
                <a:cs typeface="Courier New"/>
                <a:sym typeface="Courier New"/>
              </a:rPr>
              <a:t>Thank you to Andrew McPherson and the Augmented Instruments Laboratory at Queen Mary University of London for their thorough Tutorial Series on Bela and Phase Vocoder Techniques.  The programs detailed in the Phase Vocoder mini-series within these tutorials were the source material for which I built my program around.</a:t>
            </a:r>
            <a:endParaRPr sz="1200">
              <a:solidFill>
                <a:srgbClr val="D9D9D9"/>
              </a:solidFill>
              <a:highlight>
                <a:srgbClr val="282C34"/>
              </a:highlight>
              <a:latin typeface="Courier New"/>
              <a:ea typeface="Courier New"/>
              <a:cs typeface="Courier New"/>
              <a:sym typeface="Courier New"/>
            </a:endParaRPr>
          </a:p>
          <a:p>
            <a:pPr indent="0" lvl="0" marL="0" rtl="0" algn="l">
              <a:spcBef>
                <a:spcPts val="0"/>
              </a:spcBef>
              <a:spcAft>
                <a:spcPts val="1600"/>
              </a:spcAft>
              <a:buNone/>
            </a:pPr>
            <a:r>
              <a:t/>
            </a:r>
            <a:endParaRPr sz="1200">
              <a:solidFill>
                <a:srgbClr val="D9D9D9"/>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2608650" y="902875"/>
            <a:ext cx="39267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Learn More About Bela</a:t>
            </a:r>
            <a:endParaRPr/>
          </a:p>
        </p:txBody>
      </p:sp>
      <p:sp>
        <p:nvSpPr>
          <p:cNvPr id="307" name="Google Shape;307;p29"/>
          <p:cNvSpPr txBox="1"/>
          <p:nvPr/>
        </p:nvSpPr>
        <p:spPr>
          <a:xfrm>
            <a:off x="2608650" y="3809525"/>
            <a:ext cx="37704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rgbClr val="FFFFFF"/>
                </a:solidFill>
              </a:rPr>
              <a:t>Visit </a:t>
            </a:r>
            <a:r>
              <a:rPr b="1" lang="en-GB" sz="1600">
                <a:solidFill>
                  <a:srgbClr val="FFFFFF"/>
                </a:solidFill>
              </a:rPr>
              <a:t>https://bela.io</a:t>
            </a:r>
            <a:endParaRPr b="1" sz="1600">
              <a:solidFill>
                <a:srgbClr val="FFFFFF"/>
              </a:solidFill>
            </a:endParaRPr>
          </a:p>
        </p:txBody>
      </p:sp>
      <p:pic>
        <p:nvPicPr>
          <p:cNvPr id="308" name="Google Shape;308;p29"/>
          <p:cNvPicPr preferRelativeResize="0"/>
          <p:nvPr/>
        </p:nvPicPr>
        <p:blipFill>
          <a:blip r:embed="rId3">
            <a:alphaModFix/>
          </a:blip>
          <a:stretch>
            <a:fillRect/>
          </a:stretch>
        </p:blipFill>
        <p:spPr>
          <a:xfrm>
            <a:off x="2608650" y="1713050"/>
            <a:ext cx="3680300" cy="1531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type="title"/>
          </p:nvPr>
        </p:nvSpPr>
        <p:spPr>
          <a:xfrm>
            <a:off x="1304400" y="2225550"/>
            <a:ext cx="6535200" cy="69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GB" sz="8000"/>
              <a:t>Thank You!</a:t>
            </a:r>
            <a:endParaRPr b="1" sz="8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Bela Sound Mangler?</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a:t>Simple, intuitive, chaotic tool for sound exploration</a:t>
            </a:r>
            <a:endParaRPr/>
          </a:p>
          <a:p>
            <a:pPr indent="-330200" lvl="0" marL="457200" rtl="0" algn="l">
              <a:spcBef>
                <a:spcPts val="0"/>
              </a:spcBef>
              <a:spcAft>
                <a:spcPts val="0"/>
              </a:spcAft>
              <a:buSzPts val="1600"/>
              <a:buChar char="●"/>
            </a:pPr>
            <a:r>
              <a:rPr lang="en-GB"/>
              <a:t>Record and playback samples</a:t>
            </a:r>
            <a:endParaRPr/>
          </a:p>
          <a:p>
            <a:pPr indent="-330200" lvl="0" marL="457200" rtl="0" algn="l">
              <a:spcBef>
                <a:spcPts val="0"/>
              </a:spcBef>
              <a:spcAft>
                <a:spcPts val="0"/>
              </a:spcAft>
              <a:buSzPts val="1600"/>
              <a:buChar char="●"/>
            </a:pPr>
            <a:r>
              <a:rPr lang="en-GB"/>
              <a:t>Pitch shift, robotise, reverse, slow down, chop sound via Trill Sensor</a:t>
            </a:r>
            <a:endParaRPr/>
          </a:p>
          <a:p>
            <a:pPr indent="-330200" lvl="0" marL="457200" rtl="0" algn="l">
              <a:spcBef>
                <a:spcPts val="0"/>
              </a:spcBef>
              <a:spcAft>
                <a:spcPts val="0"/>
              </a:spcAft>
              <a:buSzPts val="1600"/>
              <a:buChar char="●"/>
            </a:pPr>
            <a:r>
              <a:rPr lang="en-GB"/>
              <a:t>Bela Mini</a:t>
            </a:r>
            <a:endParaRPr/>
          </a:p>
          <a:p>
            <a:pPr indent="-330200" lvl="0" marL="457200" rtl="0" algn="l">
              <a:spcBef>
                <a:spcPts val="0"/>
              </a:spcBef>
              <a:spcAft>
                <a:spcPts val="0"/>
              </a:spcAft>
              <a:buSzPts val="1600"/>
              <a:buChar char="●"/>
            </a:pPr>
            <a:r>
              <a:rPr lang="en-GB"/>
              <a:t>Phase Vocoder</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Why</a:t>
            </a:r>
            <a:r>
              <a:rPr lang="en-GB"/>
              <a:t> is Bela Sound Mangler?</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a:t>Initial idea </a:t>
            </a:r>
            <a:r>
              <a:rPr lang="en-GB"/>
              <a:t>unobtainable</a:t>
            </a:r>
            <a:r>
              <a:rPr lang="en-GB"/>
              <a:t> within confines of project</a:t>
            </a:r>
            <a:endParaRPr/>
          </a:p>
          <a:p>
            <a:pPr indent="-330200" lvl="0" marL="457200" rtl="0" algn="l">
              <a:spcBef>
                <a:spcPts val="0"/>
              </a:spcBef>
              <a:spcAft>
                <a:spcPts val="0"/>
              </a:spcAft>
              <a:buSzPts val="1600"/>
              <a:buChar char="●"/>
            </a:pPr>
            <a:r>
              <a:rPr lang="en-GB"/>
              <a:t>Bridge the gap </a:t>
            </a:r>
            <a:r>
              <a:rPr lang="en-GB"/>
              <a:t>between</a:t>
            </a:r>
            <a:r>
              <a:rPr lang="en-GB"/>
              <a:t> studies </a:t>
            </a:r>
            <a:r>
              <a:rPr lang="en-GB"/>
              <a:t> of DSP principles and programming knowledge</a:t>
            </a:r>
            <a:endParaRPr/>
          </a:p>
          <a:p>
            <a:pPr indent="-330200" lvl="0" marL="457200" rtl="0" algn="l">
              <a:spcBef>
                <a:spcPts val="0"/>
              </a:spcBef>
              <a:spcAft>
                <a:spcPts val="0"/>
              </a:spcAft>
              <a:buSzPts val="1600"/>
              <a:buChar char="●"/>
            </a:pPr>
            <a:r>
              <a:rPr lang="en-GB"/>
              <a:t>Inspired by oddity</a:t>
            </a:r>
            <a:endParaRPr/>
          </a:p>
          <a:p>
            <a:pPr indent="-330200" lvl="0" marL="457200" rtl="0" algn="l">
              <a:spcBef>
                <a:spcPts val="0"/>
              </a:spcBef>
              <a:spcAft>
                <a:spcPts val="0"/>
              </a:spcAft>
              <a:buSzPts val="1600"/>
              <a:buChar char="●"/>
            </a:pPr>
            <a:r>
              <a:rPr lang="en-GB"/>
              <a:t>Simple to use</a:t>
            </a:r>
            <a:endParaRPr/>
          </a:p>
          <a:p>
            <a:pPr indent="-330200" lvl="0" marL="457200" rtl="0" algn="l">
              <a:spcBef>
                <a:spcPts val="0"/>
              </a:spcBef>
              <a:spcAft>
                <a:spcPts val="0"/>
              </a:spcAft>
              <a:buSzPts val="1600"/>
              <a:buChar char="●"/>
            </a:pPr>
            <a:r>
              <a:rPr lang="en-GB"/>
              <a:t>Anybody can play it</a:t>
            </a:r>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Software Description</a:t>
            </a:r>
            <a:endParaRPr/>
          </a:p>
        </p:txBody>
      </p:sp>
      <p:sp>
        <p:nvSpPr>
          <p:cNvPr id="247" name="Google Shape;247;p20"/>
          <p:cNvSpPr txBox="1"/>
          <p:nvPr>
            <p:ph idx="1" type="body"/>
          </p:nvPr>
        </p:nvSpPr>
        <p:spPr>
          <a:xfrm>
            <a:off x="1297500" y="1116150"/>
            <a:ext cx="7038900" cy="29112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GB"/>
              <a:t>Multi-threading for FFT Processing and Write functions</a:t>
            </a:r>
            <a:endParaRPr/>
          </a:p>
          <a:p>
            <a:pPr indent="-330200" lvl="0" marL="457200" rtl="0" algn="l">
              <a:spcBef>
                <a:spcPts val="0"/>
              </a:spcBef>
              <a:spcAft>
                <a:spcPts val="0"/>
              </a:spcAft>
              <a:buSzPts val="1600"/>
              <a:buChar char="●"/>
            </a:pPr>
            <a:r>
              <a:rPr lang="en-GB"/>
              <a:t>If statements for switching program modes and functions</a:t>
            </a:r>
            <a:endParaRPr/>
          </a:p>
          <a:p>
            <a:pPr indent="-330200" lvl="0" marL="457200" rtl="0" algn="l">
              <a:spcBef>
                <a:spcPts val="0"/>
              </a:spcBef>
              <a:spcAft>
                <a:spcPts val="0"/>
              </a:spcAft>
              <a:buSzPts val="1600"/>
              <a:buChar char="●"/>
            </a:pPr>
            <a:r>
              <a:rPr lang="en-GB"/>
              <a:t>Trill Sensor to manipulate FFT Processing Effects and Audio Playback Manipulation</a:t>
            </a:r>
            <a:endParaRPr/>
          </a:p>
          <a:p>
            <a:pPr indent="-330200" lvl="0" marL="457200" rtl="0" algn="l">
              <a:spcBef>
                <a:spcPts val="0"/>
              </a:spcBef>
              <a:spcAft>
                <a:spcPts val="0"/>
              </a:spcAft>
              <a:buSzPts val="1600"/>
              <a:buChar char="●"/>
            </a:pPr>
            <a:r>
              <a:rPr lang="en-GB"/>
              <a:t>GUI Sensor to control </a:t>
            </a:r>
            <a:r>
              <a:rPr lang="en-GB"/>
              <a:t>functions</a:t>
            </a:r>
            <a:r>
              <a:rPr lang="en-GB"/>
              <a:t> not covered by Trill Sensor</a:t>
            </a:r>
            <a:endParaRPr/>
          </a:p>
          <a:p>
            <a:pPr indent="-330200" lvl="0" marL="457200" rtl="0" algn="l">
              <a:spcBef>
                <a:spcPts val="0"/>
              </a:spcBef>
              <a:spcAft>
                <a:spcPts val="0"/>
              </a:spcAft>
              <a:buSzPts val="1600"/>
              <a:buChar char="●"/>
            </a:pPr>
            <a:r>
              <a:rPr lang="en-GB"/>
              <a:t>Audio Input and Output</a:t>
            </a:r>
            <a:endParaRPr/>
          </a:p>
          <a:p>
            <a:pPr indent="-330200" lvl="0" marL="457200" rtl="0" algn="l">
              <a:spcBef>
                <a:spcPts val="0"/>
              </a:spcBef>
              <a:spcAft>
                <a:spcPts val="0"/>
              </a:spcAft>
              <a:buSzPts val="1600"/>
              <a:buChar char="●"/>
            </a:pPr>
            <a:r>
              <a:rPr lang="en-GB"/>
              <a:t>FFT Processing</a:t>
            </a:r>
            <a:endParaRPr/>
          </a:p>
          <a:p>
            <a:pPr indent="-317500" lvl="1" marL="914400" rtl="0" algn="l">
              <a:spcBef>
                <a:spcPts val="0"/>
              </a:spcBef>
              <a:spcAft>
                <a:spcPts val="0"/>
              </a:spcAft>
              <a:buSzPts val="1400"/>
              <a:buChar char="○"/>
            </a:pPr>
            <a:r>
              <a:rPr lang="en-GB"/>
              <a:t>Robotisation</a:t>
            </a:r>
            <a:endParaRPr/>
          </a:p>
          <a:p>
            <a:pPr indent="-317500" lvl="1" marL="914400" rtl="0" algn="l">
              <a:spcBef>
                <a:spcPts val="0"/>
              </a:spcBef>
              <a:spcAft>
                <a:spcPts val="0"/>
              </a:spcAft>
              <a:buSzPts val="1400"/>
              <a:buChar char="○"/>
            </a:pPr>
            <a:r>
              <a:rPr lang="en-GB"/>
              <a:t>Whipserisation</a:t>
            </a:r>
            <a:endParaRPr/>
          </a:p>
          <a:p>
            <a:pPr indent="-317500" lvl="1" marL="914400" rtl="0" algn="l">
              <a:spcBef>
                <a:spcPts val="0"/>
              </a:spcBef>
              <a:spcAft>
                <a:spcPts val="0"/>
              </a:spcAft>
              <a:buSzPts val="1400"/>
              <a:buChar char="○"/>
            </a:pPr>
            <a:r>
              <a:rPr lang="en-GB"/>
              <a:t>Pitch Scaling</a:t>
            </a:r>
            <a:endParaRPr/>
          </a:p>
          <a:p>
            <a:pPr indent="-330200" lvl="0" marL="457200" rtl="0" algn="l">
              <a:spcBef>
                <a:spcPts val="0"/>
              </a:spcBef>
              <a:spcAft>
                <a:spcPts val="0"/>
              </a:spcAft>
              <a:buSzPts val="1600"/>
              <a:buChar char="●"/>
            </a:pPr>
            <a:r>
              <a:rPr lang="en-GB"/>
              <a:t>Audio Playback Manipulation</a:t>
            </a:r>
            <a:endParaRPr/>
          </a:p>
          <a:p>
            <a:pPr indent="-317500" lvl="1" marL="914400" rtl="0" algn="l">
              <a:spcBef>
                <a:spcPts val="0"/>
              </a:spcBef>
              <a:spcAft>
                <a:spcPts val="0"/>
              </a:spcAft>
              <a:buSzPts val="1400"/>
              <a:buChar char="○"/>
            </a:pPr>
            <a:r>
              <a:rPr lang="en-GB"/>
              <a:t>Slow speed</a:t>
            </a:r>
            <a:endParaRPr/>
          </a:p>
          <a:p>
            <a:pPr indent="-317500" lvl="1" marL="914400" rtl="0" algn="l">
              <a:spcBef>
                <a:spcPts val="0"/>
              </a:spcBef>
              <a:spcAft>
                <a:spcPts val="0"/>
              </a:spcAft>
              <a:buSzPts val="1400"/>
              <a:buChar char="○"/>
            </a:pPr>
            <a:r>
              <a:rPr lang="en-GB"/>
              <a:t>Reverse</a:t>
            </a:r>
            <a:endParaRPr/>
          </a:p>
          <a:p>
            <a:pPr indent="-317500" lvl="1" marL="914400" rtl="0" algn="l">
              <a:spcBef>
                <a:spcPts val="0"/>
              </a:spcBef>
              <a:spcAft>
                <a:spcPts val="0"/>
              </a:spcAft>
              <a:buSzPts val="1400"/>
              <a:buChar char="○"/>
            </a:pPr>
            <a:r>
              <a:rPr lang="en-GB"/>
              <a:t>Change loop length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Device Configuration</a:t>
            </a:r>
            <a:endParaRPr/>
          </a:p>
        </p:txBody>
      </p:sp>
      <p:pic>
        <p:nvPicPr>
          <p:cNvPr id="253" name="Google Shape;253;p21"/>
          <p:cNvPicPr preferRelativeResize="0"/>
          <p:nvPr/>
        </p:nvPicPr>
        <p:blipFill>
          <a:blip r:embed="rId3">
            <a:alphaModFix/>
          </a:blip>
          <a:stretch>
            <a:fillRect/>
          </a:stretch>
        </p:blipFill>
        <p:spPr>
          <a:xfrm rot="-5400000">
            <a:off x="2727860" y="472761"/>
            <a:ext cx="3688274" cy="4917699"/>
          </a:xfrm>
          <a:prstGeom prst="rect">
            <a:avLst/>
          </a:prstGeom>
          <a:noFill/>
          <a:ln>
            <a:noFill/>
          </a:ln>
        </p:spPr>
      </p:pic>
      <p:sp>
        <p:nvSpPr>
          <p:cNvPr id="254" name="Google Shape;254;p21"/>
          <p:cNvSpPr txBox="1"/>
          <p:nvPr/>
        </p:nvSpPr>
        <p:spPr>
          <a:xfrm>
            <a:off x="2622900" y="2261925"/>
            <a:ext cx="77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Input</a:t>
            </a:r>
            <a:endParaRPr>
              <a:latin typeface="Lato"/>
              <a:ea typeface="Lato"/>
              <a:cs typeface="Lato"/>
              <a:sym typeface="Lato"/>
            </a:endParaRPr>
          </a:p>
        </p:txBody>
      </p:sp>
      <p:sp>
        <p:nvSpPr>
          <p:cNvPr id="255" name="Google Shape;255;p21"/>
          <p:cNvSpPr txBox="1"/>
          <p:nvPr/>
        </p:nvSpPr>
        <p:spPr>
          <a:xfrm>
            <a:off x="2438400" y="3124175"/>
            <a:ext cx="77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Output</a:t>
            </a:r>
            <a:endParaRPr>
              <a:latin typeface="Lato"/>
              <a:ea typeface="Lato"/>
              <a:cs typeface="Lato"/>
              <a:sym typeface="Lato"/>
            </a:endParaRPr>
          </a:p>
        </p:txBody>
      </p:sp>
      <p:sp>
        <p:nvSpPr>
          <p:cNvPr id="256" name="Google Shape;256;p21"/>
          <p:cNvSpPr txBox="1"/>
          <p:nvPr/>
        </p:nvSpPr>
        <p:spPr>
          <a:xfrm>
            <a:off x="5129475" y="1921900"/>
            <a:ext cx="129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Trill Sensor</a:t>
            </a:r>
            <a:endParaRPr>
              <a:latin typeface="Lato"/>
              <a:ea typeface="Lato"/>
              <a:cs typeface="Lato"/>
              <a:sym typeface="Lato"/>
            </a:endParaRPr>
          </a:p>
        </p:txBody>
      </p:sp>
      <p:sp>
        <p:nvSpPr>
          <p:cNvPr id="257" name="Google Shape;257;p21"/>
          <p:cNvSpPr txBox="1"/>
          <p:nvPr/>
        </p:nvSpPr>
        <p:spPr>
          <a:xfrm>
            <a:off x="5815550" y="3777900"/>
            <a:ext cx="121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USB Port</a:t>
            </a:r>
            <a:endParaRPr>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Device Configuration</a:t>
            </a:r>
            <a:endParaRPr/>
          </a:p>
        </p:txBody>
      </p:sp>
      <p:pic>
        <p:nvPicPr>
          <p:cNvPr id="263" name="Google Shape;263;p22"/>
          <p:cNvPicPr preferRelativeResize="0"/>
          <p:nvPr/>
        </p:nvPicPr>
        <p:blipFill>
          <a:blip r:embed="rId3">
            <a:alphaModFix/>
          </a:blip>
          <a:stretch>
            <a:fillRect/>
          </a:stretch>
        </p:blipFill>
        <p:spPr>
          <a:xfrm>
            <a:off x="1975325" y="927600"/>
            <a:ext cx="5193349" cy="3895023"/>
          </a:xfrm>
          <a:prstGeom prst="rect">
            <a:avLst/>
          </a:prstGeom>
          <a:noFill/>
          <a:ln>
            <a:noFill/>
          </a:ln>
        </p:spPr>
      </p:pic>
      <p:sp>
        <p:nvSpPr>
          <p:cNvPr id="264" name="Google Shape;264;p22"/>
          <p:cNvSpPr txBox="1"/>
          <p:nvPr/>
        </p:nvSpPr>
        <p:spPr>
          <a:xfrm>
            <a:off x="2815425" y="3665600"/>
            <a:ext cx="77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Input</a:t>
            </a:r>
            <a:endParaRPr>
              <a:latin typeface="Lato"/>
              <a:ea typeface="Lato"/>
              <a:cs typeface="Lato"/>
              <a:sym typeface="Lato"/>
            </a:endParaRPr>
          </a:p>
        </p:txBody>
      </p:sp>
      <p:sp>
        <p:nvSpPr>
          <p:cNvPr id="265" name="Google Shape;265;p22"/>
          <p:cNvSpPr txBox="1"/>
          <p:nvPr/>
        </p:nvSpPr>
        <p:spPr>
          <a:xfrm>
            <a:off x="5049250" y="3665600"/>
            <a:ext cx="770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Output</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Device Configuration</a:t>
            </a:r>
            <a:endParaRPr/>
          </a:p>
        </p:txBody>
      </p:sp>
      <p:pic>
        <p:nvPicPr>
          <p:cNvPr id="271" name="Google Shape;271;p23"/>
          <p:cNvPicPr preferRelativeResize="0"/>
          <p:nvPr/>
        </p:nvPicPr>
        <p:blipFill>
          <a:blip r:embed="rId3">
            <a:alphaModFix/>
          </a:blip>
          <a:stretch>
            <a:fillRect/>
          </a:stretch>
        </p:blipFill>
        <p:spPr>
          <a:xfrm>
            <a:off x="2029463" y="1024900"/>
            <a:ext cx="5085076" cy="3813800"/>
          </a:xfrm>
          <a:prstGeom prst="rect">
            <a:avLst/>
          </a:prstGeom>
          <a:noFill/>
          <a:ln>
            <a:noFill/>
          </a:ln>
        </p:spPr>
      </p:pic>
      <p:sp>
        <p:nvSpPr>
          <p:cNvPr id="272" name="Google Shape;272;p23"/>
          <p:cNvSpPr txBox="1"/>
          <p:nvPr/>
        </p:nvSpPr>
        <p:spPr>
          <a:xfrm>
            <a:off x="4182975" y="3545275"/>
            <a:ext cx="1171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USB Port</a:t>
            </a:r>
            <a:endParaRPr>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Device Configuration</a:t>
            </a:r>
            <a:endParaRPr/>
          </a:p>
        </p:txBody>
      </p:sp>
      <p:pic>
        <p:nvPicPr>
          <p:cNvPr id="278" name="Google Shape;278;p24"/>
          <p:cNvPicPr preferRelativeResize="0"/>
          <p:nvPr/>
        </p:nvPicPr>
        <p:blipFill>
          <a:blip r:embed="rId3">
            <a:alphaModFix/>
          </a:blip>
          <a:stretch>
            <a:fillRect/>
          </a:stretch>
        </p:blipFill>
        <p:spPr>
          <a:xfrm>
            <a:off x="2047500" y="1047975"/>
            <a:ext cx="5048975" cy="37867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5"/>
          <p:cNvSpPr txBox="1"/>
          <p:nvPr>
            <p:ph type="title"/>
          </p:nvPr>
        </p:nvSpPr>
        <p:spPr>
          <a:xfrm>
            <a:off x="1297500" y="393750"/>
            <a:ext cx="7038900" cy="91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GB"/>
              <a:t>Demonstration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